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6" d="100"/>
          <a:sy n="66" d="100"/>
        </p:scale>
        <p:origin x="76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D510F-4558-4B7D-9B47-BCC772951F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174173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D510F-4558-4B7D-9B47-BCC772951F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218870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D510F-4558-4B7D-9B47-BCC772951F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73044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D510F-4558-4B7D-9B47-BCC772951F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392242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D510F-4558-4B7D-9B47-BCC772951F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326927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D510F-4558-4B7D-9B47-BCC772951F8A}"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180911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D510F-4558-4B7D-9B47-BCC772951F8A}"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155920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D510F-4558-4B7D-9B47-BCC772951F8A}"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186916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D510F-4558-4B7D-9B47-BCC772951F8A}"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313908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D510F-4558-4B7D-9B47-BCC772951F8A}"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92933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D510F-4558-4B7D-9B47-BCC772951F8A}"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37501-201B-48E3-9493-B86510F79E21}" type="slidenum">
              <a:rPr lang="en-US" smtClean="0"/>
              <a:t>‹#›</a:t>
            </a:fld>
            <a:endParaRPr lang="en-US"/>
          </a:p>
        </p:txBody>
      </p:sp>
    </p:spTree>
    <p:extLst>
      <p:ext uri="{BB962C8B-B14F-4D97-AF65-F5344CB8AC3E}">
        <p14:creationId xmlns:p14="http://schemas.microsoft.com/office/powerpoint/2010/main" val="238063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D510F-4558-4B7D-9B47-BCC772951F8A}" type="datetimeFigureOut">
              <a:rPr lang="en-US" smtClean="0"/>
              <a:t>12/2/2014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37501-201B-48E3-9493-B86510F79E21}" type="slidenum">
              <a:rPr lang="en-US" smtClean="0"/>
              <a:t>‹#›</a:t>
            </a:fld>
            <a:endParaRPr lang="en-US"/>
          </a:p>
        </p:txBody>
      </p:sp>
    </p:spTree>
    <p:extLst>
      <p:ext uri="{BB962C8B-B14F-4D97-AF65-F5344CB8AC3E}">
        <p14:creationId xmlns:p14="http://schemas.microsoft.com/office/powerpoint/2010/main" val="3100088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t>Illuminate Ed: A </a:t>
            </a:r>
            <a:r>
              <a:rPr lang="en-US" sz="7200" b="1" dirty="0" smtClean="0"/>
              <a:t>Tutorial</a:t>
            </a:r>
            <a:endParaRPr lang="en-US" sz="7200" b="1" dirty="0"/>
          </a:p>
        </p:txBody>
      </p:sp>
      <p:sp>
        <p:nvSpPr>
          <p:cNvPr id="3" name="Subtitle 2"/>
          <p:cNvSpPr>
            <a:spLocks noGrp="1"/>
          </p:cNvSpPr>
          <p:nvPr>
            <p:ph type="subTitle" idx="1"/>
          </p:nvPr>
        </p:nvSpPr>
        <p:spPr/>
        <p:txBody>
          <a:bodyPr>
            <a:normAutofit lnSpcReduction="10000"/>
          </a:bodyPr>
          <a:lstStyle/>
          <a:p>
            <a:r>
              <a:rPr lang="en-US" dirty="0" smtClean="0"/>
              <a:t>1. Logging In</a:t>
            </a:r>
          </a:p>
          <a:p>
            <a:r>
              <a:rPr lang="en-US" dirty="0" smtClean="0"/>
              <a:t>2. Creating an Assessment</a:t>
            </a:r>
          </a:p>
          <a:p>
            <a:r>
              <a:rPr lang="en-US" dirty="0" smtClean="0"/>
              <a:t>3. Scanning Student Answers</a:t>
            </a:r>
          </a:p>
          <a:p>
            <a:r>
              <a:rPr lang="en-US" dirty="0" smtClean="0"/>
              <a:t>4. Viewing Results</a:t>
            </a:r>
            <a:endParaRPr lang="en-US" dirty="0"/>
          </a:p>
        </p:txBody>
      </p:sp>
    </p:spTree>
    <p:extLst>
      <p:ext uri="{BB962C8B-B14F-4D97-AF65-F5344CB8AC3E}">
        <p14:creationId xmlns:p14="http://schemas.microsoft.com/office/powerpoint/2010/main" val="227991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also customize your answers if you wish. </a:t>
            </a:r>
            <a:endParaRPr lang="en-US" dirty="0"/>
          </a:p>
        </p:txBody>
      </p:sp>
      <p:pic>
        <p:nvPicPr>
          <p:cNvPr id="3" name="Picture 2"/>
          <p:cNvPicPr>
            <a:picLocks noChangeAspect="1"/>
          </p:cNvPicPr>
          <p:nvPr/>
        </p:nvPicPr>
        <p:blipFill rotWithShape="1">
          <a:blip r:embed="rId2"/>
          <a:srcRect l="20359" t="23213" r="30867" b="15367"/>
          <a:stretch/>
        </p:blipFill>
        <p:spPr>
          <a:xfrm>
            <a:off x="4114799" y="1794162"/>
            <a:ext cx="7148946" cy="5063838"/>
          </a:xfrm>
          <a:prstGeom prst="rect">
            <a:avLst/>
          </a:prstGeom>
        </p:spPr>
      </p:pic>
      <p:cxnSp>
        <p:nvCxnSpPr>
          <p:cNvPr id="5" name="Straight Arrow Connector 4"/>
          <p:cNvCxnSpPr/>
          <p:nvPr/>
        </p:nvCxnSpPr>
        <p:spPr>
          <a:xfrm>
            <a:off x="2088573" y="2389909"/>
            <a:ext cx="2691245" cy="311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11827" y="2405495"/>
            <a:ext cx="1610591" cy="1477328"/>
          </a:xfrm>
          <a:prstGeom prst="rect">
            <a:avLst/>
          </a:prstGeom>
          <a:noFill/>
        </p:spPr>
        <p:txBody>
          <a:bodyPr wrap="square" rtlCol="0">
            <a:spAutoFit/>
          </a:bodyPr>
          <a:lstStyle/>
          <a:p>
            <a:r>
              <a:rPr lang="en-US" dirty="0" smtClean="0"/>
              <a:t>Click the little blue “?” next to Advanced for more options. </a:t>
            </a:r>
            <a:endParaRPr lang="en-US" dirty="0"/>
          </a:p>
        </p:txBody>
      </p:sp>
      <p:sp>
        <p:nvSpPr>
          <p:cNvPr id="7" name="Oval 6"/>
          <p:cNvSpPr/>
          <p:nvPr/>
        </p:nvSpPr>
        <p:spPr>
          <a:xfrm>
            <a:off x="4873336" y="2275609"/>
            <a:ext cx="800100" cy="30133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829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you’re done, click </a:t>
            </a:r>
            <a:r>
              <a:rPr lang="en-US" dirty="0" smtClean="0"/>
              <a:t>“Overview” to go to the homepage of the assessment. </a:t>
            </a:r>
            <a:endParaRPr lang="en-US" dirty="0"/>
          </a:p>
        </p:txBody>
      </p:sp>
      <p:pic>
        <p:nvPicPr>
          <p:cNvPr id="3" name="Picture 2"/>
          <p:cNvPicPr>
            <a:picLocks noChangeAspect="1"/>
          </p:cNvPicPr>
          <p:nvPr/>
        </p:nvPicPr>
        <p:blipFill rotWithShape="1">
          <a:blip r:embed="rId2"/>
          <a:srcRect l="7183" t="9848" r="33220" b="25951"/>
          <a:stretch/>
        </p:blipFill>
        <p:spPr>
          <a:xfrm>
            <a:off x="1662545" y="1610590"/>
            <a:ext cx="8427028" cy="5106396"/>
          </a:xfrm>
          <a:prstGeom prst="rect">
            <a:avLst/>
          </a:prstGeom>
        </p:spPr>
      </p:pic>
      <p:cxnSp>
        <p:nvCxnSpPr>
          <p:cNvPr id="5" name="Straight Arrow Connector 4"/>
          <p:cNvCxnSpPr/>
          <p:nvPr/>
        </p:nvCxnSpPr>
        <p:spPr>
          <a:xfrm flipV="1">
            <a:off x="976745" y="2608118"/>
            <a:ext cx="935182" cy="10910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59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where you can print answer sheets, or scan them once students have completed your assessment. Unfortunately, this handy shortcut disappears once you’ve scanned your sheets. </a:t>
            </a:r>
            <a:endParaRPr lang="en-US" sz="2800" dirty="0"/>
          </a:p>
        </p:txBody>
      </p:sp>
      <p:pic>
        <p:nvPicPr>
          <p:cNvPr id="4" name="Picture 3"/>
          <p:cNvPicPr>
            <a:picLocks noChangeAspect="1"/>
          </p:cNvPicPr>
          <p:nvPr/>
        </p:nvPicPr>
        <p:blipFill rotWithShape="1">
          <a:blip r:embed="rId2"/>
          <a:srcRect l="12759" t="16502" r="10979" b="17556"/>
          <a:stretch/>
        </p:blipFill>
        <p:spPr>
          <a:xfrm>
            <a:off x="755455" y="1662916"/>
            <a:ext cx="10681090" cy="5195084"/>
          </a:xfrm>
          <a:prstGeom prst="rect">
            <a:avLst/>
          </a:prstGeom>
        </p:spPr>
      </p:pic>
      <p:cxnSp>
        <p:nvCxnSpPr>
          <p:cNvPr id="5" name="Straight Arrow Connector 4"/>
          <p:cNvCxnSpPr/>
          <p:nvPr/>
        </p:nvCxnSpPr>
        <p:spPr>
          <a:xfrm>
            <a:off x="2017485" y="3947885"/>
            <a:ext cx="1436915" cy="1161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17485" y="4942114"/>
            <a:ext cx="1436915" cy="1161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18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543" y="118382"/>
            <a:ext cx="10515600" cy="766989"/>
          </a:xfrm>
        </p:spPr>
        <p:txBody>
          <a:bodyPr>
            <a:normAutofit fontScale="90000"/>
          </a:bodyPr>
          <a:lstStyle/>
          <a:p>
            <a:r>
              <a:rPr lang="en-US" sz="2800" dirty="0" smtClean="0"/>
              <a:t>Clicking “print answer sheets” will take you here. Select the class you wish to test, then click “generate”</a:t>
            </a:r>
            <a:endParaRPr lang="en-US" sz="2800" dirty="0"/>
          </a:p>
        </p:txBody>
      </p:sp>
      <p:pic>
        <p:nvPicPr>
          <p:cNvPr id="3" name="Picture 2"/>
          <p:cNvPicPr>
            <a:picLocks noChangeAspect="1"/>
          </p:cNvPicPr>
          <p:nvPr/>
        </p:nvPicPr>
        <p:blipFill rotWithShape="1">
          <a:blip r:embed="rId2"/>
          <a:srcRect l="7715" t="18466" r="14095" b="14825"/>
          <a:stretch/>
        </p:blipFill>
        <p:spPr>
          <a:xfrm>
            <a:off x="137885" y="1027906"/>
            <a:ext cx="11916229" cy="5718629"/>
          </a:xfrm>
          <a:prstGeom prst="rect">
            <a:avLst/>
          </a:prstGeom>
        </p:spPr>
      </p:pic>
    </p:spTree>
    <p:extLst>
      <p:ext uri="{BB962C8B-B14F-4D97-AF65-F5344CB8AC3E}">
        <p14:creationId xmlns:p14="http://schemas.microsoft.com/office/powerpoint/2010/main" val="119522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143" t="12370" r="20571" b="7883"/>
          <a:stretch/>
        </p:blipFill>
        <p:spPr>
          <a:xfrm>
            <a:off x="1219200" y="0"/>
            <a:ext cx="9492344" cy="6836229"/>
          </a:xfrm>
          <a:prstGeom prst="rect">
            <a:avLst/>
          </a:prstGeom>
        </p:spPr>
      </p:pic>
      <p:sp>
        <p:nvSpPr>
          <p:cNvPr id="4" name="TextBox 3"/>
          <p:cNvSpPr txBox="1"/>
          <p:nvPr/>
        </p:nvSpPr>
        <p:spPr>
          <a:xfrm>
            <a:off x="6458857" y="1814286"/>
            <a:ext cx="3672114" cy="2031325"/>
          </a:xfrm>
          <a:prstGeom prst="rect">
            <a:avLst/>
          </a:prstGeom>
          <a:noFill/>
        </p:spPr>
        <p:txBody>
          <a:bodyPr wrap="square" rtlCol="0">
            <a:spAutoFit/>
          </a:bodyPr>
          <a:lstStyle/>
          <a:p>
            <a:r>
              <a:rPr lang="en-US" dirty="0" smtClean="0"/>
              <a:t>That will bring to you your bubble sheets. You can print them directly here. However, the sheets print small and difficult to use. I recommend  clicking “download” to save them to your computer and print them from the subsequent PDF. </a:t>
            </a:r>
            <a:endParaRPr lang="en-US" dirty="0"/>
          </a:p>
        </p:txBody>
      </p:sp>
      <p:cxnSp>
        <p:nvCxnSpPr>
          <p:cNvPr id="6" name="Straight Arrow Connector 5"/>
          <p:cNvCxnSpPr/>
          <p:nvPr/>
        </p:nvCxnSpPr>
        <p:spPr>
          <a:xfrm flipH="1">
            <a:off x="2467429" y="3381829"/>
            <a:ext cx="3715657" cy="304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64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1" y="292553"/>
            <a:ext cx="10515600" cy="1325563"/>
          </a:xfrm>
        </p:spPr>
        <p:txBody>
          <a:bodyPr>
            <a:noAutofit/>
          </a:bodyPr>
          <a:lstStyle/>
          <a:p>
            <a:r>
              <a:rPr lang="en-US" sz="2800" dirty="0" smtClean="0"/>
              <a:t>Click “overview” when finished to take you back to the homepage of the assessment. Click “scan” to scan the bubble sheets after students have taken the assessment.  </a:t>
            </a:r>
            <a:endParaRPr lang="en-US" sz="2800" dirty="0"/>
          </a:p>
        </p:txBody>
      </p:sp>
      <p:pic>
        <p:nvPicPr>
          <p:cNvPr id="3" name="Picture 2"/>
          <p:cNvPicPr>
            <a:picLocks noChangeAspect="1"/>
          </p:cNvPicPr>
          <p:nvPr/>
        </p:nvPicPr>
        <p:blipFill rotWithShape="1">
          <a:blip r:embed="rId2"/>
          <a:srcRect l="8097" t="16941" r="16858" b="22613"/>
          <a:stretch/>
        </p:blipFill>
        <p:spPr>
          <a:xfrm>
            <a:off x="377371" y="1480456"/>
            <a:ext cx="11437257" cy="5181601"/>
          </a:xfrm>
          <a:prstGeom prst="rect">
            <a:avLst/>
          </a:prstGeom>
        </p:spPr>
      </p:pic>
      <p:cxnSp>
        <p:nvCxnSpPr>
          <p:cNvPr id="5" name="Straight Arrow Connector 4"/>
          <p:cNvCxnSpPr/>
          <p:nvPr/>
        </p:nvCxnSpPr>
        <p:spPr>
          <a:xfrm flipH="1" flipV="1">
            <a:off x="783771" y="1959429"/>
            <a:ext cx="508000" cy="1320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799771" y="5181600"/>
            <a:ext cx="2191658" cy="4499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94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That will take you here. </a:t>
            </a:r>
            <a:r>
              <a:rPr lang="en-US" sz="2400" dirty="0" smtClean="0"/>
              <a:t>You should see whatever is under your doc cam. If you don’t see anything there, you may need to download the plugin that allows the camera to work. If this happens, be sure to restart your computer after downloading. Otherwise, you can simply start scanning. Click “save” when finished. </a:t>
            </a:r>
            <a:endParaRPr lang="en-US" sz="2400" dirty="0"/>
          </a:p>
        </p:txBody>
      </p:sp>
      <p:pic>
        <p:nvPicPr>
          <p:cNvPr id="3" name="Picture 2"/>
          <p:cNvPicPr>
            <a:picLocks noChangeAspect="1"/>
          </p:cNvPicPr>
          <p:nvPr/>
        </p:nvPicPr>
        <p:blipFill rotWithShape="1">
          <a:blip r:embed="rId2"/>
          <a:srcRect l="952" t="8984" r="27619" b="32265"/>
          <a:stretch/>
        </p:blipFill>
        <p:spPr>
          <a:xfrm>
            <a:off x="653143" y="1690688"/>
            <a:ext cx="10885714" cy="5036457"/>
          </a:xfrm>
          <a:prstGeom prst="rect">
            <a:avLst/>
          </a:prstGeom>
        </p:spPr>
      </p:pic>
      <p:sp>
        <p:nvSpPr>
          <p:cNvPr id="4" name="Oval 3"/>
          <p:cNvSpPr/>
          <p:nvPr/>
        </p:nvSpPr>
        <p:spPr>
          <a:xfrm>
            <a:off x="3396343" y="5573486"/>
            <a:ext cx="986971" cy="580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88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4951" t="10593" r="18954" b="16738"/>
          <a:stretch/>
        </p:blipFill>
        <p:spPr>
          <a:xfrm>
            <a:off x="620486" y="365125"/>
            <a:ext cx="11298446" cy="6069240"/>
          </a:xfrm>
          <a:prstGeom prst="rect">
            <a:avLst/>
          </a:prstGeom>
        </p:spPr>
      </p:pic>
      <p:sp>
        <p:nvSpPr>
          <p:cNvPr id="4" name="TextBox 3"/>
          <p:cNvSpPr txBox="1"/>
          <p:nvPr/>
        </p:nvSpPr>
        <p:spPr>
          <a:xfrm>
            <a:off x="1219200" y="2801257"/>
            <a:ext cx="2714171" cy="2308324"/>
          </a:xfrm>
          <a:prstGeom prst="rect">
            <a:avLst/>
          </a:prstGeom>
          <a:noFill/>
        </p:spPr>
        <p:txBody>
          <a:bodyPr wrap="square" rtlCol="0">
            <a:spAutoFit/>
          </a:bodyPr>
          <a:lstStyle/>
          <a:p>
            <a:r>
              <a:rPr lang="en-US" dirty="0" smtClean="0"/>
              <a:t>This handy shortcut </a:t>
            </a:r>
          </a:p>
          <a:p>
            <a:r>
              <a:rPr lang="en-US" dirty="0"/>
              <a:t>w</a:t>
            </a:r>
            <a:r>
              <a:rPr lang="en-US" dirty="0" smtClean="0"/>
              <a:t>ill disappear when you’ve scanned your bubble sheets. If you still need to do some scanning, click “administration” and “scan” to take you to the scanning screen. </a:t>
            </a:r>
            <a:endParaRPr lang="en-US" dirty="0"/>
          </a:p>
        </p:txBody>
      </p:sp>
      <p:cxnSp>
        <p:nvCxnSpPr>
          <p:cNvPr id="6" name="Straight Arrow Connector 5"/>
          <p:cNvCxnSpPr/>
          <p:nvPr/>
        </p:nvCxnSpPr>
        <p:spPr>
          <a:xfrm flipV="1">
            <a:off x="1640114" y="1828800"/>
            <a:ext cx="696686" cy="812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82042" y="2975428"/>
            <a:ext cx="13026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58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6" y="249011"/>
            <a:ext cx="10515600" cy="585560"/>
          </a:xfrm>
        </p:spPr>
        <p:txBody>
          <a:bodyPr>
            <a:noAutofit/>
          </a:bodyPr>
          <a:lstStyle/>
          <a:p>
            <a:r>
              <a:rPr lang="en-US" sz="2800" dirty="0" smtClean="0"/>
              <a:t>To find your assessment again later, click “Assessments”, and then “List Assessments”. </a:t>
            </a:r>
            <a:endParaRPr lang="en-US" sz="2800" dirty="0"/>
          </a:p>
        </p:txBody>
      </p:sp>
      <p:pic>
        <p:nvPicPr>
          <p:cNvPr id="3" name="Picture 2"/>
          <p:cNvPicPr>
            <a:picLocks noChangeAspect="1"/>
          </p:cNvPicPr>
          <p:nvPr/>
        </p:nvPicPr>
        <p:blipFill rotWithShape="1">
          <a:blip r:embed="rId2"/>
          <a:srcRect l="477" t="9323" r="19619" b="21767"/>
          <a:stretch/>
        </p:blipFill>
        <p:spPr>
          <a:xfrm>
            <a:off x="0" y="950685"/>
            <a:ext cx="12177486" cy="5907315"/>
          </a:xfrm>
          <a:prstGeom prst="rect">
            <a:avLst/>
          </a:prstGeom>
        </p:spPr>
      </p:pic>
      <p:sp>
        <p:nvSpPr>
          <p:cNvPr id="4" name="Oval 3"/>
          <p:cNvSpPr/>
          <p:nvPr/>
        </p:nvSpPr>
        <p:spPr>
          <a:xfrm>
            <a:off x="2191657" y="1306286"/>
            <a:ext cx="957943"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91657" y="1865087"/>
            <a:ext cx="1335315"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38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82324"/>
            <a:ext cx="12065000" cy="1325563"/>
          </a:xfrm>
        </p:spPr>
        <p:txBody>
          <a:bodyPr>
            <a:noAutofit/>
          </a:bodyPr>
          <a:lstStyle/>
          <a:p>
            <a:r>
              <a:rPr lang="en-US" sz="2800" dirty="0" smtClean="0"/>
              <a:t>This will give you a list of assessments. Be sure to select ONLY the filters that define your assessment. Scroll down on each domain to ensure that all the rest are unselected.</a:t>
            </a:r>
            <a:endParaRPr lang="en-US" sz="2800" dirty="0"/>
          </a:p>
        </p:txBody>
      </p:sp>
      <p:pic>
        <p:nvPicPr>
          <p:cNvPr id="3" name="Picture 2"/>
          <p:cNvPicPr>
            <a:picLocks noChangeAspect="1"/>
          </p:cNvPicPr>
          <p:nvPr/>
        </p:nvPicPr>
        <p:blipFill rotWithShape="1">
          <a:blip r:embed="rId2"/>
          <a:srcRect l="763" t="9661" r="11953" b="21090"/>
          <a:stretch/>
        </p:blipFill>
        <p:spPr>
          <a:xfrm>
            <a:off x="0" y="1407887"/>
            <a:ext cx="12212785" cy="5450114"/>
          </a:xfrm>
          <a:prstGeom prst="rect">
            <a:avLst/>
          </a:prstGeom>
        </p:spPr>
      </p:pic>
      <p:sp>
        <p:nvSpPr>
          <p:cNvPr id="4" name="Oval 3"/>
          <p:cNvSpPr/>
          <p:nvPr/>
        </p:nvSpPr>
        <p:spPr>
          <a:xfrm>
            <a:off x="0" y="2486707"/>
            <a:ext cx="2558143" cy="4934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2104571" y="3367314"/>
            <a:ext cx="1393372" cy="7656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953656" y="2597379"/>
            <a:ext cx="1104901" cy="12634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998684" y="2597378"/>
            <a:ext cx="529773" cy="1263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29198" y="2597379"/>
            <a:ext cx="362364" cy="12634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02514" y="2532065"/>
            <a:ext cx="3178628" cy="13287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13714" y="2532064"/>
            <a:ext cx="4995064" cy="13287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93456" y="4132944"/>
            <a:ext cx="3015344" cy="369332"/>
          </a:xfrm>
          <a:prstGeom prst="rect">
            <a:avLst/>
          </a:prstGeom>
          <a:noFill/>
        </p:spPr>
        <p:txBody>
          <a:bodyPr wrap="square" rtlCol="0">
            <a:spAutoFit/>
          </a:bodyPr>
          <a:lstStyle/>
          <a:p>
            <a:r>
              <a:rPr lang="en-US" dirty="0" smtClean="0"/>
              <a:t>These are all filters. </a:t>
            </a:r>
            <a:endParaRPr lang="en-US" dirty="0"/>
          </a:p>
        </p:txBody>
      </p:sp>
    </p:spTree>
    <p:extLst>
      <p:ext uri="{BB962C8B-B14F-4D97-AF65-F5344CB8AC3E}">
        <p14:creationId xmlns:p14="http://schemas.microsoft.com/office/powerpoint/2010/main" val="328294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4682" y="624899"/>
            <a:ext cx="10072255" cy="445365"/>
          </a:xfrm>
        </p:spPr>
        <p:txBody>
          <a:bodyPr>
            <a:noAutofit/>
          </a:bodyPr>
          <a:lstStyle/>
          <a:p>
            <a:r>
              <a:rPr lang="en-US" sz="2000" dirty="0" smtClean="0"/>
              <a:t>To login, click on “Illuminate Ed” under Staff Links on the homepage. Use your full “@elps.us” address, and the password YOU created. If you can’t remember it, retrieve it using the “forgot password” link under the login. </a:t>
            </a:r>
            <a:endParaRPr lang="en-US" sz="2000" dirty="0"/>
          </a:p>
        </p:txBody>
      </p:sp>
      <p:pic>
        <p:nvPicPr>
          <p:cNvPr id="5" name="Picture 4"/>
          <p:cNvPicPr>
            <a:picLocks noChangeAspect="1"/>
          </p:cNvPicPr>
          <p:nvPr/>
        </p:nvPicPr>
        <p:blipFill rotWithShape="1">
          <a:blip r:embed="rId2"/>
          <a:srcRect l="18911" t="15477" r="24347" b="11659"/>
          <a:stretch/>
        </p:blipFill>
        <p:spPr>
          <a:xfrm>
            <a:off x="2286000" y="1361210"/>
            <a:ext cx="7419110" cy="5358904"/>
          </a:xfrm>
          <a:prstGeom prst="rect">
            <a:avLst/>
          </a:prstGeom>
        </p:spPr>
      </p:pic>
    </p:spTree>
    <p:extLst>
      <p:ext uri="{BB962C8B-B14F-4D97-AF65-F5344CB8AC3E}">
        <p14:creationId xmlns:p14="http://schemas.microsoft.com/office/powerpoint/2010/main" val="294047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5" y="82323"/>
            <a:ext cx="11858171" cy="1325563"/>
          </a:xfrm>
        </p:spPr>
        <p:txBody>
          <a:bodyPr>
            <a:normAutofit/>
          </a:bodyPr>
          <a:lstStyle/>
          <a:p>
            <a:r>
              <a:rPr lang="en-US" sz="2800" dirty="0" smtClean="0"/>
              <a:t>After typing the title of your assessment, and clicking only the filters you need, click the blue “search” button. Select your assessment from the list. </a:t>
            </a:r>
            <a:endParaRPr lang="en-US" sz="2800" dirty="0"/>
          </a:p>
        </p:txBody>
      </p:sp>
      <p:pic>
        <p:nvPicPr>
          <p:cNvPr id="3" name="Picture 2"/>
          <p:cNvPicPr>
            <a:picLocks noChangeAspect="1"/>
          </p:cNvPicPr>
          <p:nvPr/>
        </p:nvPicPr>
        <p:blipFill rotWithShape="1">
          <a:blip r:embed="rId2"/>
          <a:srcRect l="10307" t="9661" r="2662" b="21090"/>
          <a:stretch/>
        </p:blipFill>
        <p:spPr>
          <a:xfrm>
            <a:off x="0" y="1407886"/>
            <a:ext cx="12177486" cy="5450114"/>
          </a:xfrm>
          <a:prstGeom prst="rect">
            <a:avLst/>
          </a:prstGeom>
        </p:spPr>
      </p:pic>
      <p:sp>
        <p:nvSpPr>
          <p:cNvPr id="4" name="Oval 3"/>
          <p:cNvSpPr/>
          <p:nvPr/>
        </p:nvSpPr>
        <p:spPr>
          <a:xfrm>
            <a:off x="1712686" y="5050971"/>
            <a:ext cx="1335314" cy="449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103429" y="3971471"/>
            <a:ext cx="1074057" cy="322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5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5141" t="9830" r="10191" b="11778"/>
          <a:stretch/>
        </p:blipFill>
        <p:spPr>
          <a:xfrm>
            <a:off x="0" y="297093"/>
            <a:ext cx="12192000" cy="6349714"/>
          </a:xfrm>
          <a:prstGeom prst="rect">
            <a:avLst/>
          </a:prstGeom>
        </p:spPr>
      </p:pic>
      <p:sp>
        <p:nvSpPr>
          <p:cNvPr id="4" name="TextBox 3"/>
          <p:cNvSpPr txBox="1"/>
          <p:nvPr/>
        </p:nvSpPr>
        <p:spPr>
          <a:xfrm>
            <a:off x="4122057" y="1690688"/>
            <a:ext cx="2627086" cy="1754326"/>
          </a:xfrm>
          <a:prstGeom prst="rect">
            <a:avLst/>
          </a:prstGeom>
          <a:noFill/>
        </p:spPr>
        <p:txBody>
          <a:bodyPr wrap="square" rtlCol="0">
            <a:spAutoFit/>
          </a:bodyPr>
          <a:lstStyle/>
          <a:p>
            <a:r>
              <a:rPr lang="en-US" dirty="0" smtClean="0">
                <a:solidFill>
                  <a:srgbClr val="FF0000"/>
                </a:solidFill>
              </a:rPr>
              <a:t>That will bring you here, where your results will be color-coded and displayed if you’ve scanned them, instead of the scanning shortcut. </a:t>
            </a:r>
            <a:endParaRPr lang="en-US" dirty="0">
              <a:solidFill>
                <a:srgbClr val="FF0000"/>
              </a:solidFill>
            </a:endParaRPr>
          </a:p>
        </p:txBody>
      </p:sp>
    </p:spTree>
    <p:extLst>
      <p:ext uri="{BB962C8B-B14F-4D97-AF65-F5344CB8AC3E}">
        <p14:creationId xmlns:p14="http://schemas.microsoft.com/office/powerpoint/2010/main" val="71605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4748"/>
          </a:xfrm>
        </p:spPr>
        <p:txBody>
          <a:bodyPr>
            <a:normAutofit fontScale="90000"/>
          </a:bodyPr>
          <a:lstStyle/>
          <a:p>
            <a:r>
              <a:rPr lang="en-US" dirty="0" smtClean="0"/>
              <a:t>Your home screen will look something like this:</a:t>
            </a:r>
            <a:endParaRPr lang="en-US" dirty="0"/>
          </a:p>
        </p:txBody>
      </p:sp>
      <p:pic>
        <p:nvPicPr>
          <p:cNvPr id="3" name="Picture 2"/>
          <p:cNvPicPr>
            <a:picLocks noChangeAspect="1"/>
          </p:cNvPicPr>
          <p:nvPr/>
        </p:nvPicPr>
        <p:blipFill rotWithShape="1">
          <a:blip r:embed="rId2"/>
          <a:srcRect l="1143" t="9275" r="1791" b="15764"/>
          <a:stretch/>
        </p:blipFill>
        <p:spPr>
          <a:xfrm>
            <a:off x="838200" y="976745"/>
            <a:ext cx="10692246" cy="4644737"/>
          </a:xfrm>
          <a:prstGeom prst="rect">
            <a:avLst/>
          </a:prstGeom>
        </p:spPr>
      </p:pic>
      <p:sp>
        <p:nvSpPr>
          <p:cNvPr id="4" name="TextBox 3"/>
          <p:cNvSpPr txBox="1"/>
          <p:nvPr/>
        </p:nvSpPr>
        <p:spPr>
          <a:xfrm>
            <a:off x="1039091" y="2608118"/>
            <a:ext cx="1693718" cy="1200329"/>
          </a:xfrm>
          <a:prstGeom prst="rect">
            <a:avLst/>
          </a:prstGeom>
          <a:noFill/>
        </p:spPr>
        <p:txBody>
          <a:bodyPr wrap="square" rtlCol="0">
            <a:spAutoFit/>
          </a:bodyPr>
          <a:lstStyle/>
          <a:p>
            <a:r>
              <a:rPr lang="en-US" dirty="0" smtClean="0"/>
              <a:t>These are widgets, which you can customize. </a:t>
            </a:r>
            <a:endParaRPr lang="en-US" dirty="0"/>
          </a:p>
        </p:txBody>
      </p:sp>
      <p:cxnSp>
        <p:nvCxnSpPr>
          <p:cNvPr id="6" name="Straight Arrow Connector 5"/>
          <p:cNvCxnSpPr/>
          <p:nvPr/>
        </p:nvCxnSpPr>
        <p:spPr>
          <a:xfrm flipH="1" flipV="1">
            <a:off x="10318173" y="1258494"/>
            <a:ext cx="10391" cy="57550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1648690" y="3960847"/>
            <a:ext cx="4535633" cy="9160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1340427" y="1833997"/>
            <a:ext cx="2254828" cy="73255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10006445" y="1922318"/>
            <a:ext cx="1662546" cy="4031873"/>
          </a:xfrm>
          <a:prstGeom prst="rect">
            <a:avLst/>
          </a:prstGeom>
          <a:noFill/>
        </p:spPr>
        <p:txBody>
          <a:bodyPr wrap="square" rtlCol="0">
            <a:spAutoFit/>
          </a:bodyPr>
          <a:lstStyle/>
          <a:p>
            <a:r>
              <a:rPr lang="en-US" sz="1600" dirty="0" smtClean="0"/>
              <a:t>“Dashboard” will always bring you back to this page if you get lost. “Control Panel” is where you can change important items like your password, or the date range of the kids you have taught historically</a:t>
            </a:r>
            <a:r>
              <a:rPr lang="en-US" sz="1600" dirty="0" smtClean="0"/>
              <a:t>. You can also access some helpful tutorials.  </a:t>
            </a:r>
            <a:endParaRPr lang="en-US" sz="1600" dirty="0"/>
          </a:p>
        </p:txBody>
      </p:sp>
      <p:cxnSp>
        <p:nvCxnSpPr>
          <p:cNvPr id="12" name="Straight Arrow Connector 11"/>
          <p:cNvCxnSpPr/>
          <p:nvPr/>
        </p:nvCxnSpPr>
        <p:spPr>
          <a:xfrm>
            <a:off x="1648690" y="3960847"/>
            <a:ext cx="1091046" cy="2078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flipV="1">
            <a:off x="11042073" y="1302654"/>
            <a:ext cx="10391" cy="57550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740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5" y="146917"/>
            <a:ext cx="10515600" cy="715530"/>
          </a:xfrm>
        </p:spPr>
        <p:txBody>
          <a:bodyPr>
            <a:normAutofit fontScale="90000"/>
          </a:bodyPr>
          <a:lstStyle/>
          <a:p>
            <a:r>
              <a:rPr lang="en-US" sz="2800" dirty="0" smtClean="0"/>
              <a:t>To create an assessment, click “Assessments”, “Create a New Assessment.”</a:t>
            </a:r>
            <a:endParaRPr lang="en-US" sz="2800" dirty="0"/>
          </a:p>
        </p:txBody>
      </p:sp>
      <p:pic>
        <p:nvPicPr>
          <p:cNvPr id="7" name="Picture 6"/>
          <p:cNvPicPr>
            <a:picLocks noChangeAspect="1"/>
          </p:cNvPicPr>
          <p:nvPr/>
        </p:nvPicPr>
        <p:blipFill rotWithShape="1">
          <a:blip r:embed="rId2"/>
          <a:srcRect l="812" t="9158" r="38929" b="30835"/>
          <a:stretch/>
        </p:blipFill>
        <p:spPr>
          <a:xfrm>
            <a:off x="1544782" y="1506681"/>
            <a:ext cx="9102436" cy="5098674"/>
          </a:xfrm>
          <a:prstGeom prst="rect">
            <a:avLst/>
          </a:prstGeom>
        </p:spPr>
      </p:pic>
    </p:spTree>
    <p:extLst>
      <p:ext uri="{BB962C8B-B14F-4D97-AF65-F5344CB8AC3E}">
        <p14:creationId xmlns:p14="http://schemas.microsoft.com/office/powerpoint/2010/main" val="279837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63" y="363681"/>
            <a:ext cx="10515600" cy="693161"/>
          </a:xfrm>
        </p:spPr>
        <p:txBody>
          <a:bodyPr>
            <a:noAutofit/>
          </a:bodyPr>
          <a:lstStyle/>
          <a:p>
            <a:r>
              <a:rPr lang="en-US" sz="2400" dirty="0" smtClean="0"/>
              <a:t>If you want to quickly scan an assessment that you may or may not keep, click “On the Fly.” You will probably want to keep the assessment, though, so click, “Manual Setup”, and list how many questions are in your assessment. </a:t>
            </a:r>
            <a:endParaRPr lang="en-US" sz="2400" dirty="0"/>
          </a:p>
        </p:txBody>
      </p:sp>
      <p:pic>
        <p:nvPicPr>
          <p:cNvPr id="3" name="Picture 2"/>
          <p:cNvPicPr>
            <a:picLocks noChangeAspect="1"/>
          </p:cNvPicPr>
          <p:nvPr/>
        </p:nvPicPr>
        <p:blipFill rotWithShape="1">
          <a:blip r:embed="rId2"/>
          <a:srcRect l="23570" t="18258" r="27277" b="20671"/>
          <a:stretch/>
        </p:blipFill>
        <p:spPr>
          <a:xfrm>
            <a:off x="2067791" y="1353367"/>
            <a:ext cx="7876309" cy="5504633"/>
          </a:xfrm>
          <a:prstGeom prst="rect">
            <a:avLst/>
          </a:prstGeom>
        </p:spPr>
      </p:pic>
      <p:cxnSp>
        <p:nvCxnSpPr>
          <p:cNvPr id="5" name="Straight Arrow Connector 4"/>
          <p:cNvCxnSpPr/>
          <p:nvPr/>
        </p:nvCxnSpPr>
        <p:spPr>
          <a:xfrm flipV="1">
            <a:off x="1350818" y="3408218"/>
            <a:ext cx="2182091" cy="311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350818" y="4942608"/>
            <a:ext cx="2182091" cy="311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7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4748"/>
          </a:xfrm>
        </p:spPr>
        <p:txBody>
          <a:bodyPr>
            <a:noAutofit/>
          </a:bodyPr>
          <a:lstStyle/>
          <a:p>
            <a:r>
              <a:rPr lang="en-US" sz="2400" dirty="0" smtClean="0"/>
              <a:t>This will prompt you to title your assessment. You can customize anything else you want, but it’s not necessary.  Click “Save” when finished (the blue button at the bottom, that is not pictured here). </a:t>
            </a:r>
            <a:endParaRPr lang="en-US" sz="2400" dirty="0"/>
          </a:p>
        </p:txBody>
      </p:sp>
      <p:pic>
        <p:nvPicPr>
          <p:cNvPr id="3" name="Picture 2"/>
          <p:cNvPicPr>
            <a:picLocks noChangeAspect="1"/>
          </p:cNvPicPr>
          <p:nvPr/>
        </p:nvPicPr>
        <p:blipFill rotWithShape="1">
          <a:blip r:embed="rId2"/>
          <a:srcRect t="9704" r="19156" b="5477"/>
          <a:stretch/>
        </p:blipFill>
        <p:spPr>
          <a:xfrm>
            <a:off x="1371441" y="1340428"/>
            <a:ext cx="8909254" cy="5257800"/>
          </a:xfrm>
          <a:prstGeom prst="rect">
            <a:avLst/>
          </a:prstGeom>
        </p:spPr>
      </p:pic>
    </p:spTree>
    <p:extLst>
      <p:ext uri="{BB962C8B-B14F-4D97-AF65-F5344CB8AC3E}">
        <p14:creationId xmlns:p14="http://schemas.microsoft.com/office/powerpoint/2010/main" val="360351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5" y="0"/>
            <a:ext cx="10515600" cy="1325563"/>
          </a:xfrm>
        </p:spPr>
        <p:txBody>
          <a:bodyPr>
            <a:normAutofit/>
          </a:bodyPr>
          <a:lstStyle/>
          <a:p>
            <a:r>
              <a:rPr lang="en-US" sz="3600" dirty="0" smtClean="0"/>
              <a:t>That will bring you here. Your assessment is made. Next enter your key. </a:t>
            </a:r>
            <a:endParaRPr lang="en-US" sz="3600" dirty="0"/>
          </a:p>
        </p:txBody>
      </p:sp>
      <p:pic>
        <p:nvPicPr>
          <p:cNvPr id="3" name="Picture 2"/>
          <p:cNvPicPr>
            <a:picLocks noChangeAspect="1"/>
          </p:cNvPicPr>
          <p:nvPr/>
        </p:nvPicPr>
        <p:blipFill rotWithShape="1">
          <a:blip r:embed="rId2"/>
          <a:srcRect l="234" t="9663" r="1027" b="18667"/>
          <a:stretch/>
        </p:blipFill>
        <p:spPr>
          <a:xfrm>
            <a:off x="114381" y="1690687"/>
            <a:ext cx="12070698" cy="4928321"/>
          </a:xfrm>
          <a:prstGeom prst="rect">
            <a:avLst/>
          </a:prstGeom>
        </p:spPr>
      </p:pic>
    </p:spTree>
    <p:extLst>
      <p:ext uri="{BB962C8B-B14F-4D97-AF65-F5344CB8AC3E}">
        <p14:creationId xmlns:p14="http://schemas.microsoft.com/office/powerpoint/2010/main" val="218599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this, click “Set-up,” “Questions”. </a:t>
            </a:r>
            <a:endParaRPr lang="en-US" dirty="0"/>
          </a:p>
        </p:txBody>
      </p:sp>
      <p:pic>
        <p:nvPicPr>
          <p:cNvPr id="3" name="Picture 2"/>
          <p:cNvPicPr>
            <a:picLocks noChangeAspect="1"/>
          </p:cNvPicPr>
          <p:nvPr/>
        </p:nvPicPr>
        <p:blipFill rotWithShape="1">
          <a:blip r:embed="rId2"/>
          <a:srcRect l="7883" t="9921" r="19633" b="19849"/>
          <a:stretch/>
        </p:blipFill>
        <p:spPr>
          <a:xfrm>
            <a:off x="838200" y="1419470"/>
            <a:ext cx="9978576" cy="5438530"/>
          </a:xfrm>
          <a:prstGeom prst="rect">
            <a:avLst/>
          </a:prstGeom>
        </p:spPr>
      </p:pic>
      <p:cxnSp>
        <p:nvCxnSpPr>
          <p:cNvPr id="5" name="Straight Arrow Connector 4"/>
          <p:cNvCxnSpPr/>
          <p:nvPr/>
        </p:nvCxnSpPr>
        <p:spPr>
          <a:xfrm flipV="1">
            <a:off x="467592" y="2283669"/>
            <a:ext cx="1118754" cy="305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67592" y="2745033"/>
            <a:ext cx="997527" cy="20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58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the answers to each of the questions and press “Save.”</a:t>
            </a:r>
            <a:endParaRPr lang="en-US" dirty="0"/>
          </a:p>
        </p:txBody>
      </p:sp>
      <p:pic>
        <p:nvPicPr>
          <p:cNvPr id="3" name="Picture 2"/>
          <p:cNvPicPr>
            <a:picLocks noChangeAspect="1"/>
          </p:cNvPicPr>
          <p:nvPr/>
        </p:nvPicPr>
        <p:blipFill rotWithShape="1">
          <a:blip r:embed="rId2"/>
          <a:srcRect l="7183" t="9848" r="33220" b="25951"/>
          <a:stretch/>
        </p:blipFill>
        <p:spPr>
          <a:xfrm>
            <a:off x="1662545" y="1610590"/>
            <a:ext cx="8427028" cy="5106396"/>
          </a:xfrm>
          <a:prstGeom prst="rect">
            <a:avLst/>
          </a:prstGeom>
        </p:spPr>
      </p:pic>
      <p:cxnSp>
        <p:nvCxnSpPr>
          <p:cNvPr id="5" name="Straight Arrow Connector 4"/>
          <p:cNvCxnSpPr/>
          <p:nvPr/>
        </p:nvCxnSpPr>
        <p:spPr>
          <a:xfrm>
            <a:off x="2431473" y="5278582"/>
            <a:ext cx="1101436" cy="10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431473" y="2833255"/>
            <a:ext cx="1101436" cy="10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174673" y="2843646"/>
            <a:ext cx="2524989" cy="17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7364" y="2587336"/>
            <a:ext cx="1620981" cy="1200329"/>
          </a:xfrm>
          <a:prstGeom prst="rect">
            <a:avLst/>
          </a:prstGeom>
          <a:noFill/>
        </p:spPr>
        <p:txBody>
          <a:bodyPr wrap="square" rtlCol="0">
            <a:spAutoFit/>
          </a:bodyPr>
          <a:lstStyle/>
          <a:p>
            <a:r>
              <a:rPr lang="en-US" dirty="0" smtClean="0"/>
              <a:t>You can scan a key if you already have one bubbled. </a:t>
            </a:r>
            <a:endParaRPr lang="en-US" dirty="0"/>
          </a:p>
        </p:txBody>
      </p:sp>
      <p:sp>
        <p:nvSpPr>
          <p:cNvPr id="11" name="TextBox 10"/>
          <p:cNvSpPr txBox="1"/>
          <p:nvPr/>
        </p:nvSpPr>
        <p:spPr>
          <a:xfrm>
            <a:off x="7813963" y="2646218"/>
            <a:ext cx="2161309" cy="923330"/>
          </a:xfrm>
          <a:prstGeom prst="rect">
            <a:avLst/>
          </a:prstGeom>
          <a:noFill/>
        </p:spPr>
        <p:txBody>
          <a:bodyPr wrap="square" rtlCol="0">
            <a:spAutoFit/>
          </a:bodyPr>
          <a:lstStyle/>
          <a:p>
            <a:r>
              <a:rPr lang="en-US" dirty="0" smtClean="0"/>
              <a:t>You can add more questions here if you want to. </a:t>
            </a:r>
            <a:endParaRPr lang="en-US" dirty="0"/>
          </a:p>
        </p:txBody>
      </p:sp>
      <p:sp>
        <p:nvSpPr>
          <p:cNvPr id="13" name="TextBox 12"/>
          <p:cNvSpPr txBox="1"/>
          <p:nvPr/>
        </p:nvSpPr>
        <p:spPr>
          <a:xfrm>
            <a:off x="727364" y="4862945"/>
            <a:ext cx="1620981" cy="923330"/>
          </a:xfrm>
          <a:prstGeom prst="rect">
            <a:avLst/>
          </a:prstGeom>
          <a:noFill/>
        </p:spPr>
        <p:txBody>
          <a:bodyPr wrap="square" rtlCol="0">
            <a:spAutoFit/>
          </a:bodyPr>
          <a:lstStyle/>
          <a:p>
            <a:r>
              <a:rPr lang="en-US" dirty="0" smtClean="0"/>
              <a:t>You can delete a question, too. </a:t>
            </a:r>
            <a:endParaRPr lang="en-US" dirty="0"/>
          </a:p>
        </p:txBody>
      </p:sp>
      <p:cxnSp>
        <p:nvCxnSpPr>
          <p:cNvPr id="14" name="Straight Arrow Connector 13"/>
          <p:cNvCxnSpPr/>
          <p:nvPr/>
        </p:nvCxnSpPr>
        <p:spPr>
          <a:xfrm flipH="1" flipV="1">
            <a:off x="4814453" y="3387275"/>
            <a:ext cx="3245427" cy="5645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19209" y="3921551"/>
            <a:ext cx="1870364" cy="923330"/>
          </a:xfrm>
          <a:prstGeom prst="rect">
            <a:avLst/>
          </a:prstGeom>
          <a:noFill/>
        </p:spPr>
        <p:txBody>
          <a:bodyPr wrap="square" rtlCol="0">
            <a:spAutoFit/>
          </a:bodyPr>
          <a:lstStyle/>
          <a:p>
            <a:r>
              <a:rPr lang="en-US" dirty="0" smtClean="0"/>
              <a:t>See the next slide for question options. </a:t>
            </a:r>
            <a:endParaRPr lang="en-US" dirty="0"/>
          </a:p>
        </p:txBody>
      </p:sp>
    </p:spTree>
    <p:extLst>
      <p:ext uri="{BB962C8B-B14F-4D97-AF65-F5344CB8AC3E}">
        <p14:creationId xmlns:p14="http://schemas.microsoft.com/office/powerpoint/2010/main" val="4235304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268</TotalTime>
  <Words>716</Words>
  <Application>Microsoft Office PowerPoint</Application>
  <PresentationFormat>Widescreen</PresentationFormat>
  <Paragraphs>34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Illuminate Ed: A Tutorial</vt:lpstr>
      <vt:lpstr>To login, click on “Illuminate Ed” under Staff Links on the homepage. Use your full “@elps.us” address, and the password YOU created. If you can’t remember it, retrieve it using the “forgot password” link under the login. </vt:lpstr>
      <vt:lpstr>Your home screen will look something like this:</vt:lpstr>
      <vt:lpstr>To create an assessment, click “Assessments”, “Create a New Assessment.”</vt:lpstr>
      <vt:lpstr>If you want to quickly scan an assessment that you may or may not keep, click “On the Fly.” You will probably want to keep the assessment, though, so click, “Manual Setup”, and list how many questions are in your assessment. </vt:lpstr>
      <vt:lpstr>This will prompt you to title your assessment. You can customize anything else you want, but it’s not necessary.  Click “Save” when finished (the blue button at the bottom, that is not pictured here). </vt:lpstr>
      <vt:lpstr>That will bring you here. Your assessment is made. Next enter your key. </vt:lpstr>
      <vt:lpstr>To do this, click “Set-up,” “Questions”. </vt:lpstr>
      <vt:lpstr>Enter the answers to each of the questions and press “Save.”</vt:lpstr>
      <vt:lpstr>You can also customize your answers if you wish. </vt:lpstr>
      <vt:lpstr>When you’re done, click “Overview” to go to the homepage of the assessment. </vt:lpstr>
      <vt:lpstr>This is where you can print answer sheets, or scan them once students have completed your assessment. Unfortunately, this handy shortcut disappears once you’ve scanned your sheets. </vt:lpstr>
      <vt:lpstr>Clicking “print answer sheets” will take you here. Select the class you wish to test, then click “generate”</vt:lpstr>
      <vt:lpstr>PowerPoint Presentation</vt:lpstr>
      <vt:lpstr>Click “overview” when finished to take you back to the homepage of the assessment. Click “scan” to scan the bubble sheets after students have taken the assessment.  </vt:lpstr>
      <vt:lpstr>That will take you here. You should see whatever is under your doc cam. If you don’t see anything there, you may need to download the plugin that allows the camera to work. If this happens, be sure to restart your computer after downloading. Otherwise, you can simply start scanning. Click “save” when finished. </vt:lpstr>
      <vt:lpstr>PowerPoint Presentation</vt:lpstr>
      <vt:lpstr>To find your assessment again later, click “Assessments”, and then “List Assessments”. </vt:lpstr>
      <vt:lpstr>This will give you a list of assessments. Be sure to select ONLY the filters that define your assessment. Scroll down on each domain to ensure that all the rest are unselected.</vt:lpstr>
      <vt:lpstr>After typing the title of your assessment, and clicking only the filters you need, click the blue “search” button. Select your assessment from the list. </vt:lpstr>
      <vt:lpstr>PowerPoint Presentation</vt:lpstr>
    </vt:vector>
  </TitlesOfParts>
  <Company>East Lansing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Illuminate Ed: A tutorial</dc:title>
  <dc:creator>Joie Marinaro</dc:creator>
  <cp:lastModifiedBy>Joie Marinaro</cp:lastModifiedBy>
  <cp:revision>13</cp:revision>
  <dcterms:created xsi:type="dcterms:W3CDTF">2014-12-01T20:44:01Z</dcterms:created>
  <dcterms:modified xsi:type="dcterms:W3CDTF">2014-12-02T16:55:16Z</dcterms:modified>
</cp:coreProperties>
</file>